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4" r:id="rId2"/>
    <p:sldId id="257" r:id="rId3"/>
    <p:sldId id="265" r:id="rId4"/>
    <p:sldId id="271" r:id="rId5"/>
    <p:sldId id="269" r:id="rId6"/>
    <p:sldId id="268" r:id="rId7"/>
    <p:sldId id="258" r:id="rId8"/>
    <p:sldId id="261" r:id="rId9"/>
    <p:sldId id="262" r:id="rId10"/>
    <p:sldId id="267" r:id="rId11"/>
    <p:sldId id="266" r:id="rId12"/>
    <p:sldId id="259" r:id="rId13"/>
    <p:sldId id="263" r:id="rId14"/>
    <p:sldId id="270" r:id="rId15"/>
    <p:sldId id="25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70"/>
  </p:normalViewPr>
  <p:slideViewPr>
    <p:cSldViewPr snapToGrid="0" snapToObjects="1">
      <p:cViewPr varScale="1">
        <p:scale>
          <a:sx n="104" d="100"/>
          <a:sy n="104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The</a:t>
            </a:r>
            <a:r>
              <a:rPr lang="en-US" altLang="zh-CN" baseline="0"/>
              <a:t> distribution of stars in Github</a:t>
            </a:r>
            <a:endParaRPr lang="en-US" alt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(0,10]</c:v>
                </c:pt>
                <c:pt idx="1">
                  <c:v>(10,100]</c:v>
                </c:pt>
                <c:pt idx="2">
                  <c:v>(100,1K]</c:v>
                </c:pt>
                <c:pt idx="3">
                  <c:v>(1K,10K]</c:v>
                </c:pt>
                <c:pt idx="4">
                  <c:v>(10K,100K]</c:v>
                </c:pt>
                <c:pt idx="5">
                  <c:v>(100K,∞）</c:v>
                </c:pt>
              </c:strCache>
            </c:strRef>
          </c:cat>
          <c:val>
            <c:numRef>
              <c:f>Sheet1!$B$2:$B$7</c:f>
              <c:numCache>
                <c:formatCode>0.0000%</c:formatCode>
                <c:ptCount val="6"/>
                <c:pt idx="0">
                  <c:v>0.95174466631124477</c:v>
                </c:pt>
                <c:pt idx="1">
                  <c:v>3.9260070071333336E-2</c:v>
                </c:pt>
                <c:pt idx="2">
                  <c:v>7.8088757594566684E-3</c:v>
                </c:pt>
                <c:pt idx="3">
                  <c:v>1.1046236606219195E-3</c:v>
                </c:pt>
                <c:pt idx="4">
                  <c:v>8.0630968232669109E-5</c:v>
                </c:pt>
                <c:pt idx="5">
                  <c:v>1.1332291105954347E-6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F9-7D45-820E-C12C6AE42B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35859807"/>
        <c:axId val="1330683183"/>
      </c:barChart>
      <c:catAx>
        <c:axId val="13358598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Stars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0683183"/>
        <c:crosses val="autoZero"/>
        <c:auto val="1"/>
        <c:lblAlgn val="ctr"/>
        <c:lblOffset val="100"/>
        <c:noMultiLvlLbl val="0"/>
      </c:catAx>
      <c:valAx>
        <c:axId val="133068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Percent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5859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62353-EBDB-704A-91E1-93118CB61539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DCF0B-16FC-C84F-A96F-5CC914F4E5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36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www.jwz.org</a:t>
            </a:r>
            <a:r>
              <a:rPr kumimoji="1" lang="en" altLang="zh-CN" dirty="0"/>
              <a:t>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DCF0B-16FC-C84F-A96F-5CC914F4E57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77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45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824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089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170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9952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0380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817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332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42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99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C2EF3-F57D-454B-BDD8-D1180CD4A037}" type="datetimeFigureOut">
              <a:rPr kumimoji="1" lang="zh-CN" altLang="en-US" smtClean="0"/>
              <a:t>2022/5/15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4CA71-51FE-4540-9559-EE540C0FC7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697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hyperlink" Target="https://opensourceway.community/posts/paper_or_book_reading/2020_book_list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libili.com/video/BV1644y1V7Yz/?spm_id_from=333.788.recommend_more_video.-1" TargetMode="External"/><Relationship Id="rId5" Type="http://schemas.openxmlformats.org/officeDocument/2006/relationships/hyperlink" Target="https://www.bilibili.com/video/BV1wS4y127S5?spm_id_from=333.999.0.0" TargetMode="External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patreon.com/es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hyperlink" Target="https://www.gnu.org/music/music.html#content" TargetMode="External"/><Relationship Id="rId4" Type="http://schemas.openxmlformats.org/officeDocument/2006/relationships/hyperlink" Target="https://www.gnu.org/music/free-software-song.en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red.com/story/the-solo-javascript-developer-challenging-google-facebook/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ibm.com/opensource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bporzio.com/i-just-hit-dollar-100000yr-on-github-sponsors-heres-how-i-did-i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github.com/sponsor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viebrock.c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795A05-80D0-894C-8FD1-095CB5150245}"/>
              </a:ext>
            </a:extLst>
          </p:cNvPr>
          <p:cNvSpPr txBox="1"/>
          <p:nvPr/>
        </p:nvSpPr>
        <p:spPr>
          <a:xfrm>
            <a:off x="926757" y="407773"/>
            <a:ext cx="7114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dirty="0"/>
              <a:t>Google: Open Source is not only good Samaritans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E830668-FE74-6042-8703-5D7ED28DB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57" y="1968500"/>
            <a:ext cx="6337643" cy="10668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ACFAB10-3401-7C46-AF73-CC106FDC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57" y="3550163"/>
            <a:ext cx="6337643" cy="10911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EFD818-0113-3948-9AF6-22C5F9951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900" y="1003813"/>
            <a:ext cx="4114800" cy="51435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FE6F899-D4FF-AA43-AE76-94C863E0B69E}"/>
              </a:ext>
            </a:extLst>
          </p:cNvPr>
          <p:cNvSpPr/>
          <p:nvPr/>
        </p:nvSpPr>
        <p:spPr>
          <a:xfrm>
            <a:off x="526878" y="647133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i="1" dirty="0"/>
              <a:t>https://www.kamilfranek.com/how-google-makes-money-from-android/</a:t>
            </a:r>
          </a:p>
        </p:txBody>
      </p:sp>
    </p:spTree>
    <p:extLst>
      <p:ext uri="{BB962C8B-B14F-4D97-AF65-F5344CB8AC3E}">
        <p14:creationId xmlns:p14="http://schemas.microsoft.com/office/powerpoint/2010/main" val="879342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795A05-80D0-894C-8FD1-095CB5150245}"/>
              </a:ext>
            </a:extLst>
          </p:cNvPr>
          <p:cNvSpPr txBox="1"/>
          <p:nvPr/>
        </p:nvSpPr>
        <p:spPr>
          <a:xfrm>
            <a:off x="926757" y="407773"/>
            <a:ext cx="10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dirty="0"/>
              <a:t>Books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D386A7-CAF5-A44A-9D2D-8577EE16D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155" y="3911600"/>
            <a:ext cx="1892301" cy="18923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21F0B19-2018-EA49-BD9F-37B162BD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978" y="1285874"/>
            <a:ext cx="1669522" cy="20034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FF7CF4-BD66-DD4D-94AF-3D5B290A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978" y="3622674"/>
            <a:ext cx="1524231" cy="21812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198EFE-27B3-E143-9088-0831344CE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916" y="1285873"/>
            <a:ext cx="1665818" cy="24987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86F276-5C5C-B040-8337-90E7228B7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22" y="1285875"/>
            <a:ext cx="2944710" cy="45180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C79672D-EC38-EC4F-AD94-45D55CE39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0814" y="3588858"/>
            <a:ext cx="2953391" cy="221504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225363-1CC9-664F-B0D4-5C7A8F4C5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0815" y="1285872"/>
            <a:ext cx="3270286" cy="18363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86E5C6E-0219-2E41-BF60-606383E87BEC}"/>
              </a:ext>
            </a:extLst>
          </p:cNvPr>
          <p:cNvSpPr txBox="1"/>
          <p:nvPr/>
        </p:nvSpPr>
        <p:spPr>
          <a:xfrm>
            <a:off x="342557" y="6137275"/>
            <a:ext cx="1143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 book list can be found here: </a:t>
            </a:r>
            <a:r>
              <a:rPr kumimoji="1" lang="en-US" altLang="zh-CN" dirty="0">
                <a:hlinkClick r:id="rId9"/>
              </a:rPr>
              <a:t>https://</a:t>
            </a:r>
            <a:r>
              <a:rPr kumimoji="1" lang="en-US" altLang="zh-CN" dirty="0" err="1">
                <a:hlinkClick r:id="rId9"/>
              </a:rPr>
              <a:t>opensourceway.community</a:t>
            </a:r>
            <a:r>
              <a:rPr kumimoji="1" lang="en-US" altLang="zh-CN" dirty="0">
                <a:hlinkClick r:id="rId9"/>
              </a:rPr>
              <a:t>/posts/</a:t>
            </a:r>
            <a:r>
              <a:rPr kumimoji="1" lang="en-US" altLang="zh-CN" dirty="0" err="1">
                <a:hlinkClick r:id="rId9"/>
              </a:rPr>
              <a:t>paper_or_book_reading</a:t>
            </a:r>
            <a:r>
              <a:rPr kumimoji="1" lang="en-US" altLang="zh-CN" dirty="0">
                <a:hlinkClick r:id="rId9"/>
              </a:rPr>
              <a:t>/2020_book_lists/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90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4795A05-80D0-894C-8FD1-095CB5150245}"/>
              </a:ext>
            </a:extLst>
          </p:cNvPr>
          <p:cNvSpPr txBox="1"/>
          <p:nvPr/>
        </p:nvSpPr>
        <p:spPr>
          <a:xfrm>
            <a:off x="926757" y="407773"/>
            <a:ext cx="207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dirty="0"/>
              <a:t>Documentary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423320-6EF6-154A-8FAD-1C650352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57" y="990600"/>
            <a:ext cx="5536225" cy="43182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15EBE7F-117D-1746-8A57-123A3564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902" y="990600"/>
            <a:ext cx="2878838" cy="43182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44E4CD6-8746-6742-BEFA-A50E6BD14ADF}"/>
              </a:ext>
            </a:extLst>
          </p:cNvPr>
          <p:cNvSpPr/>
          <p:nvPr/>
        </p:nvSpPr>
        <p:spPr>
          <a:xfrm>
            <a:off x="926757" y="5702300"/>
            <a:ext cx="1051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More documentaries can be found here:</a:t>
            </a:r>
          </a:p>
          <a:p>
            <a:r>
              <a:rPr lang="zh-CN" altLang="en-US" dirty="0">
                <a:hlinkClick r:id="rId5"/>
              </a:rPr>
              <a:t>https://www.bilibili.com/video/BV1wS4y127S5?spm_id_from=333.999.0.0</a:t>
            </a:r>
            <a:endParaRPr lang="en-US" altLang="zh-CN" dirty="0"/>
          </a:p>
          <a:p>
            <a:r>
              <a:rPr lang="en" altLang="zh-CN" dirty="0">
                <a:hlinkClick r:id="rId6"/>
              </a:rPr>
              <a:t>https://www.bilibili.com/video/BV1644y1V7Yz/?spm_id_from=333.788.recommend_more_video.-1</a:t>
            </a:r>
            <a:endParaRPr lang="en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841D60-3FEA-A742-AE59-55B1A4AE7F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40"/>
          <a:stretch/>
        </p:blipFill>
        <p:spPr>
          <a:xfrm>
            <a:off x="6553200" y="990600"/>
            <a:ext cx="1981016" cy="28256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2C9655-1DD6-8F46-AE86-9E21164C2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3854706"/>
            <a:ext cx="1981016" cy="14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8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7673" y="6379766"/>
            <a:ext cx="21162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i="1" dirty="0">
                <a:hlinkClick r:id="rId2"/>
              </a:rPr>
              <a:t>https://www.patreon.com/esr</a:t>
            </a:r>
            <a:endParaRPr lang="zh-CN" altLang="en-US" sz="12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50" y="2768436"/>
            <a:ext cx="4708729" cy="30270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E4BBB97-632D-E14D-A2F6-2CF13FA03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73" y="1018951"/>
            <a:ext cx="4614852" cy="52312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2050B01-A036-6B4B-BC8B-8A7DF05F0E46}"/>
              </a:ext>
            </a:extLst>
          </p:cNvPr>
          <p:cNvSpPr txBox="1"/>
          <p:nvPr/>
        </p:nvSpPr>
        <p:spPr>
          <a:xfrm>
            <a:off x="926757" y="407773"/>
            <a:ext cx="5822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400" b="1" dirty="0"/>
              <a:t>Contradiction between ideals and reality</a:t>
            </a:r>
            <a:endParaRPr kumimoji="1"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8040AA-000D-7147-851D-193C89A33A0D}"/>
              </a:ext>
            </a:extLst>
          </p:cNvPr>
          <p:cNvSpPr txBox="1"/>
          <p:nvPr/>
        </p:nvSpPr>
        <p:spPr>
          <a:xfrm>
            <a:off x="1076741" y="1177279"/>
            <a:ext cx="500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 2015, ESR tried to raise money on </a:t>
            </a:r>
            <a:r>
              <a:rPr kumimoji="1" lang="en-US" altLang="zh-CN" dirty="0" err="1"/>
              <a:t>Patreon</a:t>
            </a:r>
            <a:r>
              <a:rPr kumimoji="1" lang="en-US" altLang="zh-CN" dirty="0"/>
              <a:t> for his family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16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0930" y="6233693"/>
            <a:ext cx="3863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i="1" dirty="0">
                <a:hlinkClick r:id="rId4"/>
              </a:rPr>
              <a:t>https://www.gnu.org/music/free-software-song.en.html</a:t>
            </a:r>
            <a:endParaRPr lang="en-US" altLang="zh-CN" sz="1200" i="1" dirty="0"/>
          </a:p>
          <a:p>
            <a:r>
              <a:rPr lang="en-US" altLang="zh-CN" sz="1200" i="1" dirty="0">
                <a:hlinkClick r:id="rId5"/>
              </a:rPr>
              <a:t>https://</a:t>
            </a:r>
            <a:r>
              <a:rPr lang="en-US" altLang="zh-CN" sz="1200" i="1" dirty="0" err="1">
                <a:hlinkClick r:id="rId5"/>
              </a:rPr>
              <a:t>www.gnu.org</a:t>
            </a:r>
            <a:r>
              <a:rPr lang="en-US" altLang="zh-CN" sz="1200" i="1" dirty="0">
                <a:hlinkClick r:id="rId5"/>
              </a:rPr>
              <a:t>/music/</a:t>
            </a:r>
            <a:r>
              <a:rPr lang="en-US" altLang="zh-CN" sz="1200" i="1" dirty="0" err="1">
                <a:hlinkClick r:id="rId5"/>
              </a:rPr>
              <a:t>music.html#content</a:t>
            </a:r>
            <a:endParaRPr lang="zh-CN" altLang="en-US" sz="1200" i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6231" y="1657065"/>
            <a:ext cx="3589506" cy="44643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l="7011" r="6223"/>
          <a:stretch/>
        </p:blipFill>
        <p:spPr>
          <a:xfrm>
            <a:off x="280930" y="1364965"/>
            <a:ext cx="4381500" cy="4604034"/>
          </a:xfrm>
          <a:prstGeom prst="rect">
            <a:avLst/>
          </a:prstGeom>
        </p:spPr>
      </p:pic>
      <p:pic>
        <p:nvPicPr>
          <p:cNvPr id="3" name="stallman_free_software_song_320x240.mp4">
            <a:hlinkClick r:id="" action="ppaction://media"/>
            <a:extLst>
              <a:ext uri="{FF2B5EF4-FFF2-40B4-BE49-F238E27FC236}">
                <a16:creationId xmlns:a16="http://schemas.microsoft.com/office/drawing/2014/main" id="{2E0AEE25-15DF-1640-A9EB-2E2C3F5990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48956" y="2846169"/>
            <a:ext cx="3120204" cy="23401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07EA2A-F993-2D41-A14B-063FBC222228}"/>
              </a:ext>
            </a:extLst>
          </p:cNvPr>
          <p:cNvSpPr txBox="1"/>
          <p:nvPr/>
        </p:nvSpPr>
        <p:spPr>
          <a:xfrm>
            <a:off x="926757" y="407773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Songs for open source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4498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F07EA2A-F993-2D41-A14B-063FBC222228}"/>
              </a:ext>
            </a:extLst>
          </p:cNvPr>
          <p:cNvSpPr txBox="1"/>
          <p:nvPr/>
        </p:nvSpPr>
        <p:spPr>
          <a:xfrm>
            <a:off x="926757" y="407773"/>
            <a:ext cx="4538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Open Source is not silver bullet</a:t>
            </a:r>
            <a:endParaRPr kumimoji="1"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8936FB-FDA2-8146-813A-6D29CF6E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0" y="1630510"/>
            <a:ext cx="3238500" cy="1862854"/>
          </a:xfrm>
          <a:prstGeom prst="rect">
            <a:avLst/>
          </a:prstGeom>
        </p:spPr>
      </p:pic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77D9460B-D235-E244-B542-166D47F1CE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569176"/>
              </p:ext>
            </p:extLst>
          </p:nvPr>
        </p:nvGraphicFramePr>
        <p:xfrm>
          <a:off x="7086257" y="38862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64F876CB-46BC-104E-8DAC-92ECFFD678DA}"/>
              </a:ext>
            </a:extLst>
          </p:cNvPr>
          <p:cNvSpPr txBox="1"/>
          <p:nvPr/>
        </p:nvSpPr>
        <p:spPr>
          <a:xfrm>
            <a:off x="1104900" y="4796135"/>
            <a:ext cx="6194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 solo developer of </a:t>
            </a:r>
            <a:r>
              <a:rPr kumimoji="1" lang="en-US" altLang="zh-CN" dirty="0" err="1"/>
              <a:t>Vue.js</a:t>
            </a:r>
            <a:r>
              <a:rPr kumimoji="1" lang="en-US" altLang="zh-CN" dirty="0"/>
              <a:t> is not nobody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The number of stars is less than 10 for most repos (&gt; 95%)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FYI, </a:t>
            </a:r>
            <a:r>
              <a:rPr kumimoji="1" lang="en-US" altLang="zh-CN" dirty="0" err="1"/>
              <a:t>InsightFace</a:t>
            </a:r>
            <a:r>
              <a:rPr kumimoji="1" lang="en-US" altLang="zh-CN" dirty="0"/>
              <a:t> has 11.7K stars and ranks 1890</a:t>
            </a:r>
          </a:p>
          <a:p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D0FBA5-0E1B-0041-9810-084260CFE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956526"/>
            <a:ext cx="5492750" cy="354108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A99A2B-102B-CD4C-9D6F-7CA8D44C9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400" y="1641463"/>
            <a:ext cx="3238500" cy="18519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94DD6C-4EE2-D44A-A7F9-1D1F9EAAE7A8}"/>
              </a:ext>
            </a:extLst>
          </p:cNvPr>
          <p:cNvSpPr/>
          <p:nvPr/>
        </p:nvSpPr>
        <p:spPr>
          <a:xfrm>
            <a:off x="406400" y="6188291"/>
            <a:ext cx="6892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i="1" dirty="0">
                <a:hlinkClick r:id="rId6"/>
              </a:rPr>
              <a:t>https://www.wired.com/story/the-solo-javascript-developer-challenging-google-facebook/</a:t>
            </a:r>
            <a:endParaRPr lang="zh-CN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76659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8774" y="783771"/>
            <a:ext cx="7574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2"/>
              </a:rPr>
              <a:t>https://www.ibm.com/opensource/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www.theregister.com</a:t>
            </a:r>
            <a:r>
              <a:rPr kumimoji="1" lang="en-US" altLang="zh-CN" dirty="0"/>
              <a:t>/2020/08/04/</a:t>
            </a:r>
            <a:r>
              <a:rPr kumimoji="1" lang="en-US" altLang="zh-CN" dirty="0" err="1"/>
              <a:t>gpl_condom_nvidia_linux_kernel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  <p:pic>
        <p:nvPicPr>
          <p:cNvPr id="7" name="Picture 4" descr="https://www.showmetech.com.br/wp-content/uploads/2015/10/linus-torvalds-nvid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74" y="2161309"/>
            <a:ext cx="3848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66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看源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966" y="1049160"/>
            <a:ext cx="5424550" cy="237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 allchin open-sour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966" y="3758317"/>
            <a:ext cx="5444521" cy="228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CC5FD95-7F20-9A4D-B2D1-AF79EFA4E942}"/>
              </a:ext>
            </a:extLst>
          </p:cNvPr>
          <p:cNvSpPr txBox="1"/>
          <p:nvPr/>
        </p:nvSpPr>
        <p:spPr>
          <a:xfrm>
            <a:off x="926757" y="407773"/>
            <a:ext cx="5803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Microsoft: From one extreme to another</a:t>
            </a:r>
            <a:endParaRPr kumimoji="1" lang="zh-CN" altLang="en-US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6C40CC9-E9DD-164A-94D4-F420F2B75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248" y="931198"/>
            <a:ext cx="3857218" cy="49916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4FCC651-C7A5-BE4A-9CC3-C33714F57F9D}"/>
              </a:ext>
            </a:extLst>
          </p:cNvPr>
          <p:cNvSpPr txBox="1"/>
          <p:nvPr/>
        </p:nvSpPr>
        <p:spPr>
          <a:xfrm>
            <a:off x="1123248" y="5984651"/>
            <a:ext cx="5004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i="1" dirty="0"/>
              <a:t>Most of you steal your software. --- Bill Gates</a:t>
            </a:r>
            <a:endParaRPr kumimoji="1" lang="zh-CN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92324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icrosoft acquires GitHub: All-in on Open Sour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" r="3106"/>
          <a:stretch/>
        </p:blipFill>
        <p:spPr bwMode="auto">
          <a:xfrm>
            <a:off x="5523469" y="1062682"/>
            <a:ext cx="6240163" cy="332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11CEA7E-DC09-2444-A973-5B13DDE4B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5" r="12284" b="16009"/>
          <a:stretch/>
        </p:blipFill>
        <p:spPr>
          <a:xfrm>
            <a:off x="617838" y="1062682"/>
            <a:ext cx="4510673" cy="33239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1FD3B6-6066-144B-A5CF-BE93BAE6C61B}"/>
              </a:ext>
            </a:extLst>
          </p:cNvPr>
          <p:cNvSpPr txBox="1"/>
          <p:nvPr/>
        </p:nvSpPr>
        <p:spPr>
          <a:xfrm>
            <a:off x="518985" y="5016843"/>
            <a:ext cx="50044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Will Windows become the best Linux distribution?</a:t>
            </a:r>
          </a:p>
          <a:p>
            <a:r>
              <a:rPr kumimoji="1" lang="en-US" altLang="zh-CN" sz="1400" i="1" dirty="0"/>
              <a:t>- Released in 2016, </a:t>
            </a:r>
            <a:r>
              <a:rPr lang="en" altLang="zh-CN" sz="1400" i="1" dirty="0"/>
              <a:t>Windows Subsystem for Linux (WSL) lets developers run a GNU/Linux environment -- including most command-line tools, utilities, and applications -- directly on Windows, unmodified, without the overhead of a traditional virtual machine or dual-boot setup.</a:t>
            </a:r>
            <a:endParaRPr kumimoji="1" lang="zh-CN" altLang="en-US" sz="1400" i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7075C4-78F5-FC4A-BC77-93B4397E80B2}"/>
              </a:ext>
            </a:extLst>
          </p:cNvPr>
          <p:cNvSpPr txBox="1"/>
          <p:nvPr/>
        </p:nvSpPr>
        <p:spPr>
          <a:xfrm>
            <a:off x="6005384" y="5177481"/>
            <a:ext cx="5655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Microsoft acquired </a:t>
            </a:r>
            <a:r>
              <a:rPr lang="en" altLang="zh-CN" dirty="0" err="1"/>
              <a:t>GitHubfor</a:t>
            </a:r>
            <a:r>
              <a:rPr lang="en" altLang="zh-CN" dirty="0"/>
              <a:t> $7.5 billion in stock in 2018</a:t>
            </a:r>
          </a:p>
          <a:p>
            <a:r>
              <a:rPr lang="en" altLang="zh-CN" sz="1400" i="1" dirty="0"/>
              <a:t>- CEO Satya Nadella said, “we strengthen our commitment to developer freedom, openness and innovation.”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A2E73E-EE87-0448-91FE-C102BE549A1D}"/>
              </a:ext>
            </a:extLst>
          </p:cNvPr>
          <p:cNvSpPr txBox="1"/>
          <p:nvPr/>
        </p:nvSpPr>
        <p:spPr>
          <a:xfrm>
            <a:off x="926757" y="407773"/>
            <a:ext cx="5803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Microsoft: From one extreme to another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9236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1FD3B6-6066-144B-A5CF-BE93BAE6C61B}"/>
              </a:ext>
            </a:extLst>
          </p:cNvPr>
          <p:cNvSpPr txBox="1"/>
          <p:nvPr/>
        </p:nvSpPr>
        <p:spPr>
          <a:xfrm>
            <a:off x="518985" y="5016843"/>
            <a:ext cx="50044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NVIDIA is notorious in open source community</a:t>
            </a:r>
          </a:p>
          <a:p>
            <a:r>
              <a:rPr lang="en-US" altLang="zh-CN" sz="1400" i="1" dirty="0"/>
              <a:t>- NVIDIA has been one of the worst trouble spot we have had with hardware manufacturers. Linus Torvalds</a:t>
            </a:r>
            <a:endParaRPr lang="zh-CN" altLang="zh-CN" sz="1400" i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7075C4-78F5-FC4A-BC77-93B4397E80B2}"/>
              </a:ext>
            </a:extLst>
          </p:cNvPr>
          <p:cNvSpPr txBox="1"/>
          <p:nvPr/>
        </p:nvSpPr>
        <p:spPr>
          <a:xfrm>
            <a:off x="6450227" y="5071806"/>
            <a:ext cx="370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Response on NVIDIA open source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A2E73E-EE87-0448-91FE-C102BE549A1D}"/>
              </a:ext>
            </a:extLst>
          </p:cNvPr>
          <p:cNvSpPr txBox="1"/>
          <p:nvPr/>
        </p:nvSpPr>
        <p:spPr>
          <a:xfrm>
            <a:off x="926757" y="407773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Nvidia: Another example</a:t>
            </a:r>
            <a:endParaRPr kumimoji="1" lang="zh-CN" altLang="en-US" sz="2400" b="1" dirty="0"/>
          </a:p>
        </p:txBody>
      </p:sp>
      <p:pic>
        <p:nvPicPr>
          <p:cNvPr id="7" name="Picture 4" descr="https://www.showmetech.com.br/wp-content/uploads/2015/10/linus-torvalds-nvidia.jpg">
            <a:extLst>
              <a:ext uri="{FF2B5EF4-FFF2-40B4-BE49-F238E27FC236}">
                <a16:creationId xmlns:a16="http://schemas.microsoft.com/office/drawing/2014/main" id="{9224DF50-5D78-7840-A863-F600FED04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55" y="1712398"/>
            <a:ext cx="4395344" cy="217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5A368AE-970A-B945-B5B4-0223C4CA0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370" y="1131159"/>
            <a:ext cx="4597400" cy="37846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CEBDD6E-ECBE-8544-BDE6-BCCDD5874E35}"/>
              </a:ext>
            </a:extLst>
          </p:cNvPr>
          <p:cNvSpPr/>
          <p:nvPr/>
        </p:nvSpPr>
        <p:spPr>
          <a:xfrm>
            <a:off x="518985" y="6335850"/>
            <a:ext cx="88597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200" i="1" dirty="0">
                <a:solidFill>
                  <a:srgbClr val="888888"/>
                </a:solidFill>
                <a:latin typeface="-apple-system"/>
              </a:rPr>
              <a:t>https://</a:t>
            </a:r>
            <a:r>
              <a:rPr lang="en" altLang="zh-CN" sz="1200" i="1" dirty="0" err="1">
                <a:solidFill>
                  <a:srgbClr val="888888"/>
                </a:solidFill>
                <a:latin typeface="-apple-system"/>
              </a:rPr>
              <a:t>blogs.gnome.org</a:t>
            </a:r>
            <a:r>
              <a:rPr lang="en" altLang="zh-CN" sz="1200" i="1" dirty="0">
                <a:solidFill>
                  <a:srgbClr val="888888"/>
                </a:solidFill>
                <a:latin typeface="-apple-system"/>
              </a:rPr>
              <a:t>/</a:t>
            </a:r>
            <a:r>
              <a:rPr lang="en" altLang="zh-CN" sz="1200" i="1" dirty="0" err="1">
                <a:solidFill>
                  <a:srgbClr val="888888"/>
                </a:solidFill>
                <a:latin typeface="-apple-system"/>
              </a:rPr>
              <a:t>uraeus</a:t>
            </a:r>
            <a:r>
              <a:rPr lang="en" altLang="zh-CN" sz="1200" i="1" dirty="0">
                <a:solidFill>
                  <a:srgbClr val="888888"/>
                </a:solidFill>
                <a:latin typeface="-apple-system"/>
              </a:rPr>
              <a:t>/2022/05/11/why-is-the-open-source-driver-release-from-nvidia-so-important-for-linux/</a:t>
            </a:r>
            <a:endParaRPr lang="en" altLang="zh-CN" sz="1200" dirty="0">
              <a:solidFill>
                <a:srgbClr val="222222"/>
              </a:solidFill>
              <a:latin typeface="-apple-system"/>
            </a:endParaRPr>
          </a:p>
          <a:p>
            <a:r>
              <a:rPr lang="en" altLang="zh-CN" sz="1200" i="1" dirty="0">
                <a:solidFill>
                  <a:srgbClr val="888888"/>
                </a:solidFill>
                <a:latin typeface="-apple-system"/>
              </a:rPr>
              <a:t>https://</a:t>
            </a:r>
            <a:r>
              <a:rPr lang="en" altLang="zh-CN" sz="1200" i="1" dirty="0" err="1">
                <a:solidFill>
                  <a:srgbClr val="888888"/>
                </a:solidFill>
                <a:latin typeface="-apple-system"/>
              </a:rPr>
              <a:t>developer.nvidia.com</a:t>
            </a:r>
            <a:r>
              <a:rPr lang="en" altLang="zh-CN" sz="1200" i="1" dirty="0">
                <a:solidFill>
                  <a:srgbClr val="888888"/>
                </a:solidFill>
                <a:latin typeface="-apple-system"/>
              </a:rPr>
              <a:t>/blog/</a:t>
            </a:r>
            <a:r>
              <a:rPr lang="en" altLang="zh-CN" sz="1200" i="1" dirty="0" err="1">
                <a:solidFill>
                  <a:srgbClr val="888888"/>
                </a:solidFill>
                <a:latin typeface="-apple-system"/>
              </a:rPr>
              <a:t>nvidia</a:t>
            </a:r>
            <a:r>
              <a:rPr lang="en" altLang="zh-CN" sz="1200" i="1" dirty="0">
                <a:solidFill>
                  <a:srgbClr val="888888"/>
                </a:solidFill>
                <a:latin typeface="-apple-system"/>
              </a:rPr>
              <a:t>-releases-open-source-</a:t>
            </a:r>
            <a:r>
              <a:rPr lang="en" altLang="zh-CN" sz="1200" i="1" dirty="0" err="1">
                <a:solidFill>
                  <a:srgbClr val="888888"/>
                </a:solidFill>
                <a:latin typeface="-apple-system"/>
              </a:rPr>
              <a:t>gpu</a:t>
            </a:r>
            <a:r>
              <a:rPr lang="en" altLang="zh-CN" sz="1200" i="1" dirty="0">
                <a:solidFill>
                  <a:srgbClr val="888888"/>
                </a:solidFill>
                <a:latin typeface="-apple-system"/>
              </a:rPr>
              <a:t>-kernel-modules/</a:t>
            </a:r>
            <a:endParaRPr lang="en" altLang="zh-CN" sz="1200" b="0" i="0" u="none" strike="noStrike" dirty="0">
              <a:solidFill>
                <a:srgbClr val="22222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091992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2A2E73E-EE87-0448-91FE-C102BE549A1D}"/>
              </a:ext>
            </a:extLst>
          </p:cNvPr>
          <p:cNvSpPr txBox="1"/>
          <p:nvPr/>
        </p:nvSpPr>
        <p:spPr>
          <a:xfrm>
            <a:off x="926757" y="407773"/>
            <a:ext cx="6426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/>
              <a:t>PingCap</a:t>
            </a:r>
            <a:r>
              <a:rPr kumimoji="1" lang="en-US" altLang="zh-CN" sz="2400" b="1" dirty="0"/>
              <a:t>: The best way for talent recruitment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7198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2A2E73E-EE87-0448-91FE-C102BE549A1D}"/>
              </a:ext>
            </a:extLst>
          </p:cNvPr>
          <p:cNvSpPr txBox="1"/>
          <p:nvPr/>
        </p:nvSpPr>
        <p:spPr>
          <a:xfrm>
            <a:off x="926757" y="407773"/>
            <a:ext cx="481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Personal: Financial independence</a:t>
            </a:r>
            <a:endParaRPr kumimoji="1" lang="zh-CN" altLang="en-US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2FA5B8-B9AD-A843-9F04-4EDDB45E3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0" y="2748170"/>
            <a:ext cx="3726839" cy="31498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902DBEA-60C0-FF45-8B96-222BD8C1E0BD}"/>
              </a:ext>
            </a:extLst>
          </p:cNvPr>
          <p:cNvSpPr/>
          <p:nvPr/>
        </p:nvSpPr>
        <p:spPr>
          <a:xfrm>
            <a:off x="825500" y="6028768"/>
            <a:ext cx="721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i="1" dirty="0">
                <a:hlinkClick r:id="rId3"/>
              </a:rPr>
              <a:t>https://calebporzio.com/i-just-hit-dollar-100000yr-on-github-sponsors-heres-how-i-did-it</a:t>
            </a:r>
            <a:endParaRPr lang="en-US" altLang="zh-CN" sz="1200" i="1" dirty="0"/>
          </a:p>
          <a:p>
            <a:r>
              <a:rPr lang="en" altLang="zh-CN" sz="1200" i="1" dirty="0">
                <a:hlinkClick r:id="rId4"/>
              </a:rPr>
              <a:t>https://</a:t>
            </a:r>
            <a:r>
              <a:rPr lang="en" altLang="zh-CN" sz="1200" i="1" dirty="0" err="1">
                <a:hlinkClick r:id="rId4"/>
              </a:rPr>
              <a:t>github.com</a:t>
            </a:r>
            <a:r>
              <a:rPr lang="en" altLang="zh-CN" sz="1200" i="1" dirty="0">
                <a:hlinkClick r:id="rId4"/>
              </a:rPr>
              <a:t>/sponsors</a:t>
            </a:r>
            <a:endParaRPr lang="zh-CN" altLang="en-US" sz="1200" i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6DB7C5-8E7B-E94A-A5B4-3CAEE5E1A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657" y="2379256"/>
            <a:ext cx="5969000" cy="27401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A5A3369-CF31-6F47-A17A-AFAD71D5CEC7}"/>
              </a:ext>
            </a:extLst>
          </p:cNvPr>
          <p:cNvSpPr txBox="1"/>
          <p:nvPr/>
        </p:nvSpPr>
        <p:spPr>
          <a:xfrm>
            <a:off x="825500" y="1308100"/>
            <a:ext cx="590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With 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 Sponsors, working for hobby is not a dream! 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9E9FAF4-627E-BC45-B1E0-A961DC50C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50" y="511691"/>
            <a:ext cx="3037123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4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74498" y="5524396"/>
            <a:ext cx="528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http://www.catb.org/esr/writings/cathedral-bazaar/</a:t>
            </a:r>
          </a:p>
        </p:txBody>
      </p:sp>
      <p:pic>
        <p:nvPicPr>
          <p:cNvPr id="3076" name="Picture 4" descr="he Cathedral &amp; the Baza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93" y="368134"/>
            <a:ext cx="3743846" cy="57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22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Heroes of Open Source Movement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8887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64293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890060" y="3244334"/>
            <a:ext cx="2411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0" u="none" strike="noStrike" dirty="0">
                <a:solidFill>
                  <a:srgbClr val="444444"/>
                </a:solidFill>
                <a:effectLst/>
                <a:latin typeface="Open Sans" charset="0"/>
                <a:hlinkClick r:id="rId3" tooltip="Home"/>
              </a:rPr>
              <a:t>Open Source Initiative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42950" y="467192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Open Sans" charset="0"/>
              </a:rPr>
              <a:t>The OSI logo, which combines the "O" of open and a keyhole, for unlocking source code, was created by </a:t>
            </a:r>
            <a:r>
              <a:rPr lang="en-US" altLang="zh-CN" b="0" i="0" u="none" strike="noStrike" dirty="0">
                <a:solidFill>
                  <a:srgbClr val="3DA639"/>
                </a:solidFill>
                <a:effectLst/>
                <a:latin typeface="Open Sans" charset="0"/>
                <a:hlinkClick r:id="rId4"/>
              </a:rPr>
              <a:t>Colin Viebrock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Open Sans" charset="0"/>
              </a:rPr>
              <a:t>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464429" y="4302591"/>
            <a:ext cx="292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https://opensource.org/osd</a:t>
            </a:r>
          </a:p>
        </p:txBody>
      </p:sp>
    </p:spTree>
    <p:extLst>
      <p:ext uri="{BB962C8B-B14F-4D97-AF65-F5344CB8AC3E}">
        <p14:creationId xmlns:p14="http://schemas.microsoft.com/office/powerpoint/2010/main" val="422547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62674</TotalTime>
  <Words>562</Words>
  <Application>Microsoft Macintosh PowerPoint</Application>
  <PresentationFormat>宽屏</PresentationFormat>
  <Paragraphs>51</Paragraphs>
  <Slides>15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-apple-system</vt:lpstr>
      <vt:lpstr>DengXian</vt:lpstr>
      <vt:lpstr>DengXian Light</vt:lpstr>
      <vt:lpstr>Open Sans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Heroes of Open Source Movement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46</cp:revision>
  <cp:lastPrinted>2021-08-08T02:49:38Z</cp:lastPrinted>
  <dcterms:created xsi:type="dcterms:W3CDTF">2021-04-03T08:20:34Z</dcterms:created>
  <dcterms:modified xsi:type="dcterms:W3CDTF">2022-05-22T18:02:51Z</dcterms:modified>
</cp:coreProperties>
</file>